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92" r:id="rId4"/>
    <p:sldId id="293" r:id="rId5"/>
    <p:sldId id="257" r:id="rId6"/>
    <p:sldId id="259" r:id="rId7"/>
    <p:sldId id="295" r:id="rId8"/>
    <p:sldId id="260" r:id="rId9"/>
    <p:sldId id="258" r:id="rId10"/>
    <p:sldId id="296" r:id="rId11"/>
    <p:sldId id="297" r:id="rId12"/>
    <p:sldId id="324" r:id="rId13"/>
    <p:sldId id="263" r:id="rId14"/>
    <p:sldId id="271" r:id="rId15"/>
    <p:sldId id="272" r:id="rId16"/>
    <p:sldId id="320" r:id="rId17"/>
    <p:sldId id="321" r:id="rId18"/>
    <p:sldId id="322" r:id="rId19"/>
    <p:sldId id="323" r:id="rId20"/>
    <p:sldId id="265" r:id="rId21"/>
    <p:sldId id="264" r:id="rId22"/>
    <p:sldId id="269" r:id="rId23"/>
    <p:sldId id="270" r:id="rId24"/>
    <p:sldId id="281" r:id="rId25"/>
    <p:sldId id="316" r:id="rId26"/>
    <p:sldId id="317" r:id="rId27"/>
    <p:sldId id="318" r:id="rId28"/>
    <p:sldId id="319" r:id="rId29"/>
    <p:sldId id="299" r:id="rId30"/>
    <p:sldId id="300" r:id="rId31"/>
    <p:sldId id="301" r:id="rId32"/>
    <p:sldId id="302" r:id="rId33"/>
    <p:sldId id="310" r:id="rId34"/>
    <p:sldId id="311" r:id="rId35"/>
    <p:sldId id="312" r:id="rId36"/>
    <p:sldId id="313" r:id="rId37"/>
    <p:sldId id="314" r:id="rId38"/>
    <p:sldId id="315" r:id="rId39"/>
    <p:sldId id="303" r:id="rId40"/>
    <p:sldId id="304" r:id="rId41"/>
    <p:sldId id="305" r:id="rId42"/>
    <p:sldId id="306" r:id="rId43"/>
    <p:sldId id="307" r:id="rId44"/>
    <p:sldId id="308" r:id="rId45"/>
    <p:sldId id="3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/>
    <p:restoredTop sz="94649"/>
  </p:normalViewPr>
  <p:slideViewPr>
    <p:cSldViewPr snapToGrid="0" snapToObjects="1">
      <p:cViewPr varScale="1">
        <p:scale>
          <a:sx n="95" d="100"/>
          <a:sy n="95" d="100"/>
        </p:scale>
        <p:origin x="200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6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2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8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9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1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1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1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AF594-C82F-FC43-B983-1EC44CACEFFF}" type="datetimeFigureOut">
              <a:rPr lang="en-US" smtClean="0"/>
              <a:t>8/18/20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18BA-46E9-754A-8C1A-EA39A48FC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c.nrao.edu/events/synthesis/2020/Wilner_imaging+deconvolution_jan2020.pdf" TargetMode="External"/><Relationship Id="rId2" Type="http://schemas.openxmlformats.org/officeDocument/2006/relationships/hyperlink" Target="https://almascience.nrao.edu/documents-and-tools/cycle7/alma-technical-handbook/at_download/fil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the ALMA and Aperture Synthesis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2020 ALMA Summer School at KASI</a:t>
            </a:r>
          </a:p>
          <a:p>
            <a:r>
              <a:rPr lang="en-US" dirty="0" err="1"/>
              <a:t>Jongsoo</a:t>
            </a:r>
            <a:r>
              <a:rPr lang="en-US" dirty="0"/>
              <a:t> Kim</a:t>
            </a:r>
          </a:p>
          <a:p>
            <a:r>
              <a:rPr lang="en-US" dirty="0"/>
              <a:t>KASI</a:t>
            </a:r>
          </a:p>
        </p:txBody>
      </p:sp>
    </p:spTree>
    <p:extLst>
      <p:ext uri="{BB962C8B-B14F-4D97-AF65-F5344CB8AC3E}">
        <p14:creationId xmlns:p14="http://schemas.microsoft.com/office/powerpoint/2010/main" val="1593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94" y="-48851"/>
            <a:ext cx="10515600" cy="1325563"/>
          </a:xfrm>
        </p:spPr>
        <p:txBody>
          <a:bodyPr/>
          <a:lstStyle/>
          <a:p>
            <a:r>
              <a:rPr lang="en-US" dirty="0"/>
              <a:t>Angular Resolution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3488" y="1173886"/>
                <a:ext cx="10515600" cy="4737124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ko-KR" dirty="0"/>
                  <a:t>Resolution of single aperture,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dirty="0"/>
                  <a:t>~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altLang="ko-KR" dirty="0"/>
                  <a:t> </a:t>
                </a:r>
              </a:p>
              <a:p>
                <a:pPr lvl="1"/>
                <a:r>
                  <a:rPr lang="en-US" altLang="ko-KR" dirty="0"/>
                  <a:t>Eye: D~8mm,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ko-KR" dirty="0"/>
                  <a:t>=500 nm,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~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2’</a:t>
                </a:r>
              </a:p>
              <a:p>
                <a:pPr lvl="1"/>
                <a:r>
                  <a:rPr lang="en-US" altLang="ko-KR" dirty="0">
                    <a:solidFill>
                      <a:srgbClr val="FF0000"/>
                    </a:solidFill>
                  </a:rPr>
                  <a:t>HST: </a:t>
                </a:r>
                <a:r>
                  <a:rPr lang="ko-KR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ko-KR" dirty="0">
                    <a:solidFill>
                      <a:srgbClr val="FF0000"/>
                    </a:solidFill>
                  </a:rPr>
                  <a:t>D=2.4 m,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ko-KR" dirty="0">
                    <a:solidFill>
                      <a:srgbClr val="FF0000"/>
                    </a:solidFill>
                  </a:rPr>
                  <a:t>=500 nm,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ko-K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>
                    <a:solidFill>
                      <a:srgbClr val="FF0000"/>
                    </a:solidFill>
                  </a:rPr>
                  <a:t>~</a:t>
                </a:r>
                <a:r>
                  <a:rPr lang="ko-KR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ko-KR" dirty="0">
                    <a:solidFill>
                      <a:srgbClr val="FF0000"/>
                    </a:solidFill>
                  </a:rPr>
                  <a:t>0.05”</a:t>
                </a:r>
              </a:p>
              <a:p>
                <a:pPr lvl="1"/>
                <a:r>
                  <a:rPr lang="en-US" altLang="ko-KR" dirty="0"/>
                  <a:t>TRAO: D=14 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ko-KR" dirty="0"/>
                  <a:t>=3mm,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~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50”</a:t>
                </a:r>
              </a:p>
              <a:p>
                <a:pPr lvl="1"/>
                <a:r>
                  <a:rPr lang="en-US" altLang="ko-KR" dirty="0"/>
                  <a:t>FAST: D=300 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ko-KR" dirty="0"/>
                  <a:t>=0.1 m,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/>
                  <a:t>~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1’</a:t>
                </a:r>
              </a:p>
              <a:p>
                <a:r>
                  <a:rPr lang="en-US" altLang="ko-KR" dirty="0"/>
                  <a:t>Resolution of interferometer, </a:t>
                </a:r>
                <a14:m>
                  <m:oMath xmlns:m="http://schemas.openxmlformats.org/officeDocument/2006/math">
                    <m:r>
                      <a:rPr lang="en-US" altLang="ko-K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ko-KR" dirty="0"/>
                  <a:t>~</a:t>
                </a:r>
                <a14:m>
                  <m:oMath xmlns:m="http://schemas.openxmlformats.org/officeDocument/2006/math">
                    <m:r>
                      <a:rPr lang="en-US" altLang="ko-KR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altLang="ko-KR" dirty="0"/>
                  <a:t> </a:t>
                </a:r>
              </a:p>
              <a:p>
                <a:pPr lvl="1"/>
                <a:r>
                  <a:rPr lang="en-US" altLang="ko-KR" dirty="0">
                    <a:solidFill>
                      <a:srgbClr val="FF0000"/>
                    </a:solidFill>
                  </a:rPr>
                  <a:t>ALMA: 0.2” (</a:t>
                </a:r>
                <a14:m>
                  <m:oMath xmlns:m="http://schemas.openxmlformats.org/officeDocument/2006/math">
                    <m:r>
                      <a:rPr lang="en-US" altLang="ko-KR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altLang="ko-KR" dirty="0">
                    <a:solidFill>
                      <a:srgbClr val="FF0000"/>
                    </a:solidFill>
                  </a:rPr>
                  <a:t>/1mm)(1km/B)</a:t>
                </a:r>
              </a:p>
              <a:p>
                <a:pPr lvl="1"/>
                <a:r>
                  <a:rPr lang="en-US" altLang="ko-KR" dirty="0"/>
                  <a:t>KVN: ~ 1 </a:t>
                </a:r>
                <a:r>
                  <a:rPr lang="en-US" altLang="ko-KR" dirty="0" err="1"/>
                  <a:t>milliarcsec</a:t>
                </a:r>
                <a:r>
                  <a:rPr lang="en-US" altLang="ko-KR" dirty="0"/>
                  <a:t> at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</m:oMath>
                </a14:m>
                <a:r>
                  <a:rPr lang="en-US" altLang="ko-KR" dirty="0"/>
                  <a:t>=129 GHz, B=500 km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488" y="1173886"/>
                <a:ext cx="10515600" cy="4737124"/>
              </a:xfrm>
              <a:blipFill>
                <a:blip r:embed="rId2"/>
                <a:stretch>
                  <a:fillRect l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A4BB6AE-65D9-AC4E-B87F-93AFF441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0" y="2705100"/>
            <a:ext cx="4851400" cy="4152900"/>
          </a:xfrm>
          <a:prstGeom prst="rect">
            <a:avLst/>
          </a:prstGeom>
        </p:spPr>
      </p:pic>
      <p:pic>
        <p:nvPicPr>
          <p:cNvPr id="4" name="Picture 2" descr="http://www.welovemobile.co.uk/blog/wp-content/uploads/2008/05/hs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90" y="61728"/>
            <a:ext cx="3391890" cy="299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9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955" y="2102354"/>
            <a:ext cx="7041045" cy="4694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74" y="111289"/>
            <a:ext cx="8883604" cy="1968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04" y="371649"/>
            <a:ext cx="3932237" cy="1600200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Sir </a:t>
            </a:r>
            <a:r>
              <a:rPr lang="en-US" sz="4000" dirty="0"/>
              <a:t>Martin Ryle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039" y="2586251"/>
            <a:ext cx="4801412" cy="421104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ko-KR" sz="2800" dirty="0"/>
              <a:t>One-mile telescope,</a:t>
            </a:r>
            <a:r>
              <a:rPr lang="ko-KR" altLang="en-US" sz="2800" dirty="0"/>
              <a:t> </a:t>
            </a:r>
            <a:r>
              <a:rPr lang="en-US" altLang="ko-KR" sz="2800" dirty="0"/>
              <a:t>2</a:t>
            </a:r>
            <a:r>
              <a:rPr lang="ko-KR" altLang="en-US" sz="2800" dirty="0"/>
              <a:t> </a:t>
            </a:r>
            <a:r>
              <a:rPr lang="en-US" altLang="ko-KR" sz="2800" dirty="0"/>
              <a:t>fixed antennas</a:t>
            </a:r>
            <a:r>
              <a:rPr lang="ko-KR" altLang="en-US" sz="2800" dirty="0"/>
              <a:t> </a:t>
            </a:r>
            <a:r>
              <a:rPr lang="en-US" altLang="ko-KR" sz="2800" dirty="0"/>
              <a:t>+</a:t>
            </a:r>
            <a:r>
              <a:rPr lang="ko-KR" altLang="en-US" sz="2800" dirty="0"/>
              <a:t> </a:t>
            </a:r>
            <a:r>
              <a:rPr lang="en-US" altLang="ko-KR" sz="2800" dirty="0"/>
              <a:t>1</a:t>
            </a:r>
            <a:r>
              <a:rPr lang="ko-KR" altLang="en-US" sz="2800" dirty="0"/>
              <a:t> </a:t>
            </a:r>
            <a:r>
              <a:rPr lang="en-US" altLang="ko-KR" sz="2800" dirty="0"/>
              <a:t>movable antenna,</a:t>
            </a:r>
            <a:r>
              <a:rPr lang="ko-KR" altLang="en-US" sz="2800" dirty="0"/>
              <a:t> </a:t>
            </a:r>
            <a:r>
              <a:rPr lang="en-US" altLang="ko-KR" sz="2800" dirty="0"/>
              <a:t>18m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ko-KR" sz="2800" dirty="0"/>
              <a:t>Ryle (together with Antony Hewish) got Novel Prize in 1974  in recognition of the development of aperture synthesis.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60" y="111288"/>
            <a:ext cx="1660943" cy="232737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73" y="111288"/>
            <a:ext cx="3501207" cy="2120923"/>
          </a:xfrm>
        </p:spPr>
      </p:pic>
    </p:spTree>
    <p:extLst>
      <p:ext uri="{BB962C8B-B14F-4D97-AF65-F5344CB8AC3E}">
        <p14:creationId xmlns:p14="http://schemas.microsoft.com/office/powerpoint/2010/main" val="176505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D6C6-3EE1-3F44-86D8-93665830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6" y="149972"/>
            <a:ext cx="10515600" cy="1325563"/>
          </a:xfrm>
        </p:spPr>
        <p:txBody>
          <a:bodyPr/>
          <a:lstStyle/>
          <a:p>
            <a:r>
              <a:rPr lang="en-US" dirty="0"/>
              <a:t>Definitions of u and </a:t>
            </a:r>
            <a:r>
              <a:rPr lang="en-US" i="1" dirty="0"/>
              <a:t>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1F3AC8-31F4-3140-AA45-25C2D4961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13" y="1475535"/>
            <a:ext cx="7109812" cy="493319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2CA03D-C7A8-1A46-A819-0367F90D7039}"/>
                  </a:ext>
                </a:extLst>
              </p:cNvPr>
              <p:cNvSpPr txBox="1"/>
              <p:nvPr/>
            </p:nvSpPr>
            <p:spPr>
              <a:xfrm>
                <a:off x="8339208" y="1690688"/>
                <a:ext cx="257980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 = B/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3200" dirty="0">
                  <a:ea typeface="Cambria Math" panose="02040503050406030204" pitchFamily="18" charset="0"/>
                </a:endParaRPr>
              </a:p>
              <a:p>
                <a:r>
                  <a:rPr lang="en-US" sz="3200" dirty="0"/>
                  <a:t>u = b cos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3200" dirty="0"/>
              </a:p>
              <a:p>
                <a:r>
                  <a:rPr lang="en-US" sz="3200" i="1" dirty="0"/>
                  <a:t>l</a:t>
                </a:r>
                <a:r>
                  <a:rPr lang="en-US" sz="3200" dirty="0"/>
                  <a:t> = sin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2CA03D-C7A8-1A46-A819-0367F90D7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208" y="1690688"/>
                <a:ext cx="2579804" cy="1569660"/>
              </a:xfrm>
              <a:prstGeom prst="rect">
                <a:avLst/>
              </a:prstGeom>
              <a:blipFill>
                <a:blip r:embed="rId3"/>
                <a:stretch>
                  <a:fillRect l="-5882" t="-40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308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3" y="-87518"/>
            <a:ext cx="9987148" cy="67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45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-75112"/>
            <a:ext cx="10391899" cy="70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4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886" y="0"/>
            <a:ext cx="10687670" cy="72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6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89AD-170C-6E45-A381-B097D42E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B2385-6538-0042-B24C-FE23FA3AD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126" y="365125"/>
            <a:ext cx="9386391" cy="6052427"/>
          </a:xfrm>
        </p:spPr>
      </p:pic>
    </p:spTree>
    <p:extLst>
      <p:ext uri="{BB962C8B-B14F-4D97-AF65-F5344CB8AC3E}">
        <p14:creationId xmlns:p14="http://schemas.microsoft.com/office/powerpoint/2010/main" val="79656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FE44-3E5B-A742-975C-1ABCD533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C97FE-EA8B-FF46-9BA5-03C3FF6AB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533" y="365125"/>
            <a:ext cx="9518713" cy="6244360"/>
          </a:xfrm>
        </p:spPr>
      </p:pic>
    </p:spTree>
    <p:extLst>
      <p:ext uri="{BB962C8B-B14F-4D97-AF65-F5344CB8AC3E}">
        <p14:creationId xmlns:p14="http://schemas.microsoft.com/office/powerpoint/2010/main" val="1011043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8817-BA27-D443-8B45-88F4ECB0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431E6-7B0F-E44C-ABA7-BB271D80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756" y="365125"/>
            <a:ext cx="9114467" cy="5936856"/>
          </a:xfrm>
        </p:spPr>
      </p:pic>
    </p:spTree>
    <p:extLst>
      <p:ext uri="{BB962C8B-B14F-4D97-AF65-F5344CB8AC3E}">
        <p14:creationId xmlns:p14="http://schemas.microsoft.com/office/powerpoint/2010/main" val="83227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DBF9-444F-2F4E-90BB-2A2766F3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FAD3E2-B9DA-E647-B7C9-F4FF3307F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738" y="365124"/>
            <a:ext cx="8991838" cy="5944605"/>
          </a:xfrm>
        </p:spPr>
      </p:pic>
    </p:spTree>
    <p:extLst>
      <p:ext uri="{BB962C8B-B14F-4D97-AF65-F5344CB8AC3E}">
        <p14:creationId xmlns:p14="http://schemas.microsoft.com/office/powerpoint/2010/main" val="95493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and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Topics</a:t>
            </a:r>
          </a:p>
          <a:p>
            <a:pPr lvl="1"/>
            <a:r>
              <a:rPr lang="en-US" dirty="0"/>
              <a:t>Introduction to ALMA</a:t>
            </a:r>
          </a:p>
          <a:p>
            <a:pPr lvl="1"/>
            <a:r>
              <a:rPr lang="en-US" dirty="0"/>
              <a:t>Introduction to Aperture Synthesis</a:t>
            </a:r>
          </a:p>
          <a:p>
            <a:pPr lvl="1"/>
            <a:r>
              <a:rPr lang="en-US" dirty="0"/>
              <a:t>Imaging and Deconvolution</a:t>
            </a:r>
          </a:p>
          <a:p>
            <a:endParaRPr lang="en-US" dirty="0"/>
          </a:p>
          <a:p>
            <a:r>
              <a:rPr lang="en-US" dirty="0"/>
              <a:t>References</a:t>
            </a:r>
          </a:p>
          <a:p>
            <a:pPr lvl="1"/>
            <a:r>
              <a:rPr lang="en-US" dirty="0"/>
              <a:t>ALMA Cycle 7 Technical Handbook</a:t>
            </a:r>
          </a:p>
          <a:p>
            <a:pPr lvl="1"/>
            <a:r>
              <a:rPr lang="en-US" dirty="0">
                <a:hlinkClick r:id="rId2"/>
              </a:rPr>
              <a:t>https://almascience.nrao.edu/documents-and-tools/cycle7/alma-technical-handbook/at_download/file</a:t>
            </a:r>
            <a:endParaRPr lang="en-US" dirty="0"/>
          </a:p>
          <a:p>
            <a:pPr lvl="1"/>
            <a:r>
              <a:rPr lang="en-US" dirty="0"/>
              <a:t>“Imaging and Deconvolution” presented by by David J. </a:t>
            </a:r>
            <a:r>
              <a:rPr lang="en-US" dirty="0" err="1"/>
              <a:t>Wilner</a:t>
            </a:r>
            <a:r>
              <a:rPr lang="en-US" dirty="0"/>
              <a:t> at 17</a:t>
            </a:r>
            <a:r>
              <a:rPr lang="en-US" baseline="30000" dirty="0"/>
              <a:t>th</a:t>
            </a:r>
            <a:r>
              <a:rPr lang="en-US" dirty="0"/>
              <a:t> NRAO Synthesis Imaging Workshop</a:t>
            </a:r>
          </a:p>
          <a:p>
            <a:pPr lvl="1"/>
            <a:r>
              <a:rPr lang="en-US" dirty="0">
                <a:hlinkClick r:id="rId3"/>
              </a:rPr>
              <a:t>http://www.aoc.nrao.edu/events/synthesis/2020/Wilner_imaging+deconvolution_jan2020.pdf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6971" y="2189570"/>
                <a:ext cx="5540827" cy="1062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𝑓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trlPr>
                            <a:rPr lang="is-I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𝑓𝑡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71" y="2189570"/>
                <a:ext cx="5540827" cy="106247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2594" y="3966076"/>
                <a:ext cx="5645204" cy="1062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trlPr>
                            <a:rPr lang="is-I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is-I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∞</m:t>
                          </m:r>
                        </m:sup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𝑓𝑡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94" y="3966076"/>
                <a:ext cx="5645204" cy="10624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18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80" y="0"/>
            <a:ext cx="10082252" cy="687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8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53" y="-21655"/>
            <a:ext cx="10093921" cy="687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3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77" y="-67006"/>
            <a:ext cx="9880269" cy="674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27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flagging</a:t>
            </a:r>
          </a:p>
          <a:p>
            <a:r>
              <a:rPr lang="en-US" dirty="0"/>
              <a:t>WVR (Water Vapor Radiometer): phase delay due to the atmosphere</a:t>
            </a:r>
          </a:p>
          <a:p>
            <a:pPr lvl="1"/>
            <a:r>
              <a:rPr lang="en-US" dirty="0"/>
              <a:t>Correct short time phase variation</a:t>
            </a:r>
          </a:p>
          <a:p>
            <a:r>
              <a:rPr lang="en-US" dirty="0" err="1"/>
              <a:t>Tsys</a:t>
            </a:r>
            <a:r>
              <a:rPr lang="en-US" dirty="0"/>
              <a:t>: atmospheric emission/opacity</a:t>
            </a:r>
          </a:p>
          <a:p>
            <a:pPr lvl="1"/>
            <a:r>
              <a:rPr lang="en-US" dirty="0"/>
              <a:t>Gain transfer across elevation</a:t>
            </a:r>
          </a:p>
          <a:p>
            <a:pPr lvl="1"/>
            <a:r>
              <a:rPr lang="en-US" dirty="0"/>
              <a:t>100 K at Band 3 and 1000 K at Band 9</a:t>
            </a:r>
          </a:p>
          <a:p>
            <a:r>
              <a:rPr lang="en-US" dirty="0" err="1"/>
              <a:t>Bandpass</a:t>
            </a:r>
            <a:r>
              <a:rPr lang="en-US" dirty="0"/>
              <a:t>: calibrate the frequency response mostly due to receivers</a:t>
            </a:r>
          </a:p>
          <a:p>
            <a:r>
              <a:rPr lang="en-US" dirty="0"/>
              <a:t>Gain: calibration of complex gain (amplitude and phase)</a:t>
            </a:r>
          </a:p>
          <a:p>
            <a:r>
              <a:rPr lang="en-US" dirty="0"/>
              <a:t>Flux: set flux scale using the known flux of a flux calibrator</a:t>
            </a:r>
          </a:p>
        </p:txBody>
      </p:sp>
    </p:spTree>
    <p:extLst>
      <p:ext uri="{BB962C8B-B14F-4D97-AF65-F5344CB8AC3E}">
        <p14:creationId xmlns:p14="http://schemas.microsoft.com/office/powerpoint/2010/main" val="2119032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AC62B-A559-7646-9C07-39E15005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F18897-2A4B-1342-A48D-AFBF4ACC3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972" y="365125"/>
            <a:ext cx="8264721" cy="6123748"/>
          </a:xfrm>
        </p:spPr>
      </p:pic>
    </p:spTree>
    <p:extLst>
      <p:ext uri="{BB962C8B-B14F-4D97-AF65-F5344CB8AC3E}">
        <p14:creationId xmlns:p14="http://schemas.microsoft.com/office/powerpoint/2010/main" val="3974417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C348-95E5-3E4E-957E-85F7C4C1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44E89-A1D6-2046-972A-80902E100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054" y="365125"/>
            <a:ext cx="8801369" cy="5792688"/>
          </a:xfrm>
        </p:spPr>
      </p:pic>
    </p:spTree>
    <p:extLst>
      <p:ext uri="{BB962C8B-B14F-4D97-AF65-F5344CB8AC3E}">
        <p14:creationId xmlns:p14="http://schemas.microsoft.com/office/powerpoint/2010/main" val="1171019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712E-E75B-E545-8125-268E3104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9D4E8-F660-DE4E-B81D-CEDFD43A5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988" y="365124"/>
            <a:ext cx="9888780" cy="6089463"/>
          </a:xfrm>
        </p:spPr>
      </p:pic>
    </p:spTree>
    <p:extLst>
      <p:ext uri="{BB962C8B-B14F-4D97-AF65-F5344CB8AC3E}">
        <p14:creationId xmlns:p14="http://schemas.microsoft.com/office/powerpoint/2010/main" val="723370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5D81-B62F-9B47-84E2-9651F3D8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34AA2F-C5FF-4748-90E0-86270348C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792" y="365125"/>
            <a:ext cx="8776416" cy="6049122"/>
          </a:xfrm>
        </p:spPr>
      </p:pic>
    </p:spTree>
    <p:extLst>
      <p:ext uri="{BB962C8B-B14F-4D97-AF65-F5344CB8AC3E}">
        <p14:creationId xmlns:p14="http://schemas.microsoft.com/office/powerpoint/2010/main" val="2033652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5BDB0-E69C-8945-AF4E-56D8EF9D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5A46D4-195F-BC40-B7FD-1A5EC8D53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403" y="365125"/>
            <a:ext cx="9469180" cy="5995334"/>
          </a:xfrm>
        </p:spPr>
      </p:pic>
    </p:spTree>
    <p:extLst>
      <p:ext uri="{BB962C8B-B14F-4D97-AF65-F5344CB8AC3E}">
        <p14:creationId xmlns:p14="http://schemas.microsoft.com/office/powerpoint/2010/main" val="41216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340A-0842-0740-8DA5-853B032AA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16073"/>
            <a:ext cx="4597400" cy="2280014"/>
          </a:xfrm>
        </p:spPr>
        <p:txBody>
          <a:bodyPr>
            <a:normAutofit fontScale="90000"/>
          </a:bodyPr>
          <a:lstStyle/>
          <a:p>
            <a:r>
              <a:rPr lang="en-US" dirty="0"/>
              <a:t>Most distance (1.4 billion years old) </a:t>
            </a:r>
            <a:br>
              <a:rPr lang="en-US" dirty="0"/>
            </a:br>
            <a:r>
              <a:rPr lang="en-US" dirty="0"/>
              <a:t>MW look-alike</a:t>
            </a:r>
            <a:br>
              <a:rPr lang="en-US" dirty="0"/>
            </a:br>
            <a:r>
              <a:rPr lang="en-US" dirty="0"/>
              <a:t>Nature, 2020, Rizzo+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47D0DC-7B89-A341-8BB8-53F451833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2028" y="0"/>
            <a:ext cx="6944115" cy="331216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FC88E-9674-B646-AE01-82302F679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12160"/>
            <a:ext cx="7005628" cy="33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3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5240-8C41-C746-8B54-C70DCC07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32C91-8498-AD45-93FA-572DED6A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681" y="472658"/>
            <a:ext cx="8364072" cy="5937460"/>
          </a:xfrm>
        </p:spPr>
      </p:pic>
    </p:spTree>
    <p:extLst>
      <p:ext uri="{BB962C8B-B14F-4D97-AF65-F5344CB8AC3E}">
        <p14:creationId xmlns:p14="http://schemas.microsoft.com/office/powerpoint/2010/main" val="1860825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35C3-B447-1941-9B30-636FE7CB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13C1C-9A31-5F48-B966-198AFA6DF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911" y="365125"/>
            <a:ext cx="9172169" cy="6022228"/>
          </a:xfrm>
        </p:spPr>
      </p:pic>
    </p:spTree>
    <p:extLst>
      <p:ext uri="{BB962C8B-B14F-4D97-AF65-F5344CB8AC3E}">
        <p14:creationId xmlns:p14="http://schemas.microsoft.com/office/powerpoint/2010/main" val="749320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67DF-81C5-0F4D-95E0-C8B2FB8D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EA059B-749D-DF49-ACB8-1B8D5FAF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844" y="486149"/>
            <a:ext cx="9639158" cy="5941546"/>
          </a:xfrm>
        </p:spPr>
      </p:pic>
    </p:spTree>
    <p:extLst>
      <p:ext uri="{BB962C8B-B14F-4D97-AF65-F5344CB8AC3E}">
        <p14:creationId xmlns:p14="http://schemas.microsoft.com/office/powerpoint/2010/main" val="2738581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48ED-6980-F74B-81CE-00E8CBDB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693CE7-34E9-1A4C-802E-8E74FA7B8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741" y="365125"/>
            <a:ext cx="11407103" cy="5565028"/>
          </a:xfrm>
        </p:spPr>
      </p:pic>
    </p:spTree>
    <p:extLst>
      <p:ext uri="{BB962C8B-B14F-4D97-AF65-F5344CB8AC3E}">
        <p14:creationId xmlns:p14="http://schemas.microsoft.com/office/powerpoint/2010/main" val="551204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0A76-40A9-BB45-AC65-9CA5E2868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7CEADF-8288-204C-9C78-988612274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012" y="365125"/>
            <a:ext cx="9784976" cy="6027789"/>
          </a:xfrm>
        </p:spPr>
      </p:pic>
    </p:spTree>
    <p:extLst>
      <p:ext uri="{BB962C8B-B14F-4D97-AF65-F5344CB8AC3E}">
        <p14:creationId xmlns:p14="http://schemas.microsoft.com/office/powerpoint/2010/main" val="418866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3E8F4-A0EC-1B41-BD22-1843CEBE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4C6E2-3B08-4B40-ACDF-9A16FF6B0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263" y="133427"/>
            <a:ext cx="8660307" cy="6374949"/>
          </a:xfrm>
        </p:spPr>
      </p:pic>
    </p:spTree>
    <p:extLst>
      <p:ext uri="{BB962C8B-B14F-4D97-AF65-F5344CB8AC3E}">
        <p14:creationId xmlns:p14="http://schemas.microsoft.com/office/powerpoint/2010/main" val="10395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2CFC-6D98-4A4B-9A02-80486FDB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8FF699-D34A-BD48-9EC1-A184D2AC4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142" y="365125"/>
            <a:ext cx="8306552" cy="6221040"/>
          </a:xfrm>
        </p:spPr>
      </p:pic>
    </p:spTree>
    <p:extLst>
      <p:ext uri="{BB962C8B-B14F-4D97-AF65-F5344CB8AC3E}">
        <p14:creationId xmlns:p14="http://schemas.microsoft.com/office/powerpoint/2010/main" val="69130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EE2B-78C4-AF4E-B778-0BA8E0CF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4F8F2-6ECB-A84D-B523-A21317798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311" y="270995"/>
            <a:ext cx="8160124" cy="6109502"/>
          </a:xfrm>
        </p:spPr>
      </p:pic>
    </p:spTree>
    <p:extLst>
      <p:ext uri="{BB962C8B-B14F-4D97-AF65-F5344CB8AC3E}">
        <p14:creationId xmlns:p14="http://schemas.microsoft.com/office/powerpoint/2010/main" val="488774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F1E17-75B6-0944-A58A-93114E2E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DC9BA5-8754-D245-8CCF-3CB07906B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997" y="230654"/>
            <a:ext cx="9590756" cy="6196056"/>
          </a:xfrm>
        </p:spPr>
      </p:pic>
    </p:spTree>
    <p:extLst>
      <p:ext uri="{BB962C8B-B14F-4D97-AF65-F5344CB8AC3E}">
        <p14:creationId xmlns:p14="http://schemas.microsoft.com/office/powerpoint/2010/main" val="1198489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990DD-99C1-0F46-A7FB-0911B16DF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F29F94-9EDE-A044-8FFF-6222AF96D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916" y="658905"/>
            <a:ext cx="10267391" cy="5190565"/>
          </a:xfrm>
        </p:spPr>
      </p:pic>
    </p:spTree>
    <p:extLst>
      <p:ext uri="{BB962C8B-B14F-4D97-AF65-F5344CB8AC3E}">
        <p14:creationId xmlns:p14="http://schemas.microsoft.com/office/powerpoint/2010/main" val="392781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9D28-98AF-7648-AA79-C8A21051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10211"/>
            <a:ext cx="799084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Neutron star in SN 1987A</a:t>
            </a:r>
            <a:br>
              <a:rPr lang="en-US" dirty="0"/>
            </a:br>
            <a:r>
              <a:rPr lang="en-US" dirty="0" err="1"/>
              <a:t>ApJ</a:t>
            </a:r>
            <a:r>
              <a:rPr lang="en-US" dirty="0"/>
              <a:t>, 2019, </a:t>
            </a:r>
            <a:r>
              <a:rPr lang="en-US" dirty="0" err="1"/>
              <a:t>Cigan</a:t>
            </a:r>
            <a:r>
              <a:rPr lang="en-US" dirty="0"/>
              <a:t>+; </a:t>
            </a:r>
            <a:r>
              <a:rPr lang="en-US" dirty="0" err="1"/>
              <a:t>ApJ</a:t>
            </a:r>
            <a:r>
              <a:rPr lang="en-US" dirty="0"/>
              <a:t>, 2020, Page+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B9712-3462-324A-841C-BFFA80B2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1C8C0-3975-5346-B1A0-AD0F6408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893" y="1539240"/>
            <a:ext cx="7541427" cy="4924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7B509-168A-A44D-948F-89174BA34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635806"/>
            <a:ext cx="4247588" cy="30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9E815-E47B-0847-BA0C-5E3395DA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753717-C5BF-6C42-BC55-DCD9F2C0C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656" y="591670"/>
            <a:ext cx="10820688" cy="5230906"/>
          </a:xfrm>
        </p:spPr>
      </p:pic>
    </p:spTree>
    <p:extLst>
      <p:ext uri="{BB962C8B-B14F-4D97-AF65-F5344CB8AC3E}">
        <p14:creationId xmlns:p14="http://schemas.microsoft.com/office/powerpoint/2010/main" val="2818059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28D0-46F6-D942-910A-C5E1107C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D6827-9928-3141-AA0F-CAC23D505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67" y="632012"/>
            <a:ext cx="10880401" cy="5244353"/>
          </a:xfrm>
        </p:spPr>
      </p:pic>
    </p:spTree>
    <p:extLst>
      <p:ext uri="{BB962C8B-B14F-4D97-AF65-F5344CB8AC3E}">
        <p14:creationId xmlns:p14="http://schemas.microsoft.com/office/powerpoint/2010/main" val="923550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41B2-5E34-EC43-A4A3-458D19D8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F76B59-12DA-C845-BFA0-ECFF455CD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927" y="472702"/>
            <a:ext cx="10868077" cy="5390216"/>
          </a:xfrm>
        </p:spPr>
      </p:pic>
    </p:spTree>
    <p:extLst>
      <p:ext uri="{BB962C8B-B14F-4D97-AF65-F5344CB8AC3E}">
        <p14:creationId xmlns:p14="http://schemas.microsoft.com/office/powerpoint/2010/main" val="3345145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43D1-4227-1145-9B0C-6E401E95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EE846D-6D3B-B041-9F88-9E64E2B5E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234" y="365124"/>
            <a:ext cx="10878659" cy="5794663"/>
          </a:xfrm>
        </p:spPr>
      </p:pic>
    </p:spTree>
    <p:extLst>
      <p:ext uri="{BB962C8B-B14F-4D97-AF65-F5344CB8AC3E}">
        <p14:creationId xmlns:p14="http://schemas.microsoft.com/office/powerpoint/2010/main" val="1555658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95D1-A968-3D45-B8ED-ADB8B4E0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18F19-511F-9547-84F9-067D4C889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863" y="365125"/>
            <a:ext cx="9090412" cy="6102910"/>
          </a:xfrm>
        </p:spPr>
      </p:pic>
    </p:spTree>
    <p:extLst>
      <p:ext uri="{BB962C8B-B14F-4D97-AF65-F5344CB8AC3E}">
        <p14:creationId xmlns:p14="http://schemas.microsoft.com/office/powerpoint/2010/main" val="392331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8FC3D-BDCF-CC4F-B899-D4FADB17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CA741C-7FE8-9B4A-9659-B14B9D085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821" y="524435"/>
            <a:ext cx="9839101" cy="5768789"/>
          </a:xfrm>
        </p:spPr>
      </p:pic>
    </p:spTree>
    <p:extLst>
      <p:ext uri="{BB962C8B-B14F-4D97-AF65-F5344CB8AC3E}">
        <p14:creationId xmlns:p14="http://schemas.microsoft.com/office/powerpoint/2010/main" val="359682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5915" y="4670037"/>
            <a:ext cx="8956039" cy="2054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7" y="1325563"/>
            <a:ext cx="2645226" cy="5390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915" y="624562"/>
            <a:ext cx="8956039" cy="398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5" y="-274319"/>
            <a:ext cx="4709555" cy="1260550"/>
          </a:xfrm>
        </p:spPr>
        <p:txBody>
          <a:bodyPr/>
          <a:lstStyle/>
          <a:p>
            <a:r>
              <a:rPr lang="en-US" dirty="0"/>
              <a:t>12m, 7m, TP Arrays </a:t>
            </a:r>
          </a:p>
        </p:txBody>
      </p:sp>
    </p:spTree>
    <p:extLst>
      <p:ext uri="{BB962C8B-B14F-4D97-AF65-F5344CB8AC3E}">
        <p14:creationId xmlns:p14="http://schemas.microsoft.com/office/powerpoint/2010/main" val="108000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063" y="202566"/>
            <a:ext cx="8582792" cy="741680"/>
          </a:xfrm>
        </p:spPr>
        <p:txBody>
          <a:bodyPr>
            <a:normAutofit fontScale="90000"/>
          </a:bodyPr>
          <a:lstStyle/>
          <a:p>
            <a:r>
              <a:rPr lang="en-US" dirty="0"/>
              <a:t>Transmission in all ALMA bands at Zenith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65B4EC7-BCB0-8D44-9859-3209E4DF0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919" y="1133956"/>
            <a:ext cx="9651081" cy="5459884"/>
          </a:xfrm>
        </p:spPr>
      </p:pic>
    </p:spTree>
    <p:extLst>
      <p:ext uri="{BB962C8B-B14F-4D97-AF65-F5344CB8AC3E}">
        <p14:creationId xmlns:p14="http://schemas.microsoft.com/office/powerpoint/2010/main" val="420407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화면 캡처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82" y="3699938"/>
            <a:ext cx="6276359" cy="318885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1" y="67926"/>
            <a:ext cx="1158786" cy="341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935" y="42993"/>
            <a:ext cx="2711055" cy="3499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401" y="67926"/>
            <a:ext cx="1400396" cy="3607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659" y="30028"/>
            <a:ext cx="1507184" cy="3607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229" y="81341"/>
            <a:ext cx="1083386" cy="3715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2229" y="0"/>
            <a:ext cx="1537965" cy="3583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586" y="3542117"/>
            <a:ext cx="1626341" cy="319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5798" y="3542117"/>
            <a:ext cx="1481433" cy="3191311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1" y="202565"/>
            <a:ext cx="2579378" cy="1325563"/>
          </a:xfrm>
        </p:spPr>
        <p:txBody>
          <a:bodyPr/>
          <a:lstStyle/>
          <a:p>
            <a:r>
              <a:rPr lang="en-US" dirty="0"/>
              <a:t>ALMA</a:t>
            </a:r>
            <a:br>
              <a:rPr lang="en-US" dirty="0"/>
            </a:br>
            <a:r>
              <a:rPr lang="en-US" dirty="0"/>
              <a:t>Receivers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55FD6-0939-9948-A3DE-1B03F80E803C}"/>
              </a:ext>
            </a:extLst>
          </p:cNvPr>
          <p:cNvSpPr txBox="1"/>
          <p:nvPr/>
        </p:nvSpPr>
        <p:spPr>
          <a:xfrm>
            <a:off x="1690583" y="243691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46E21E-3B80-4B4C-854B-8326CF774FFC}"/>
              </a:ext>
            </a:extLst>
          </p:cNvPr>
          <p:cNvSpPr txBox="1"/>
          <p:nvPr/>
        </p:nvSpPr>
        <p:spPr>
          <a:xfrm>
            <a:off x="1738463" y="495310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 9</a:t>
            </a:r>
          </a:p>
        </p:txBody>
      </p:sp>
    </p:spTree>
    <p:extLst>
      <p:ext uri="{BB962C8B-B14F-4D97-AF65-F5344CB8AC3E}">
        <p14:creationId xmlns:p14="http://schemas.microsoft.com/office/powerpoint/2010/main" val="3999285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59" y="575139"/>
            <a:ext cx="6019800" cy="67454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BaseLine</a:t>
            </a:r>
            <a:r>
              <a:rPr lang="en-US" dirty="0"/>
              <a:t>/ACA Correlators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476D753-46FF-7349-BD6E-01D767F2E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46" y="1825625"/>
            <a:ext cx="631622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65" y="26514"/>
            <a:ext cx="5025617" cy="3598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832" y="3490410"/>
            <a:ext cx="5077450" cy="33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7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122"/>
            <a:ext cx="12159501" cy="53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30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6432</TotalTime>
  <Words>407</Words>
  <Application>Microsoft Macintosh PowerPoint</Application>
  <PresentationFormat>Widescreen</PresentationFormat>
  <Paragraphs>54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맑은 고딕</vt:lpstr>
      <vt:lpstr>Arial</vt:lpstr>
      <vt:lpstr>Calibri</vt:lpstr>
      <vt:lpstr>Calibri Light</vt:lpstr>
      <vt:lpstr>Cambria Math</vt:lpstr>
      <vt:lpstr>Office Theme</vt:lpstr>
      <vt:lpstr>Introduction to the ALMA and Aperture Synthesis</vt:lpstr>
      <vt:lpstr>Topics and References</vt:lpstr>
      <vt:lpstr>Most distance (1.4 billion years old)  MW look-alike Nature, 2020, Rizzo+ </vt:lpstr>
      <vt:lpstr>Neutron star in SN 1987A ApJ, 2019, Cigan+; ApJ, 2020, Page+</vt:lpstr>
      <vt:lpstr>12m, 7m, TP Arrays </vt:lpstr>
      <vt:lpstr>Transmission in all ALMA bands at Zenith</vt:lpstr>
      <vt:lpstr>ALMA Receivers</vt:lpstr>
      <vt:lpstr>BaseLine/ACA Correlators</vt:lpstr>
      <vt:lpstr>PowerPoint Presentation</vt:lpstr>
      <vt:lpstr>Angular Resolution</vt:lpstr>
      <vt:lpstr>  Sir Martin Ryle</vt:lpstr>
      <vt:lpstr>Definitions of u and 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Fourier Transform</vt:lpstr>
      <vt:lpstr>PowerPoint Presentation</vt:lpstr>
      <vt:lpstr>PowerPoint Presentation</vt:lpstr>
      <vt:lpstr>PowerPoint Presentation</vt:lpstr>
      <vt:lpstr>Calibrations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ALMA and interferometry</dc:title>
  <dc:creator>Microsoft Office User</dc:creator>
  <cp:lastModifiedBy>Microsoft Office User</cp:lastModifiedBy>
  <cp:revision>51</cp:revision>
  <dcterms:created xsi:type="dcterms:W3CDTF">2017-08-18T13:00:19Z</dcterms:created>
  <dcterms:modified xsi:type="dcterms:W3CDTF">2020-08-18T08:43:07Z</dcterms:modified>
</cp:coreProperties>
</file>