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9" r:id="rId4"/>
    <p:sldId id="264" r:id="rId5"/>
    <p:sldId id="265" r:id="rId6"/>
    <p:sldId id="270" r:id="rId7"/>
    <p:sldId id="267" r:id="rId8"/>
    <p:sldId id="266" r:id="rId9"/>
    <p:sldId id="268" r:id="rId10"/>
  </p:sldIdLst>
  <p:sldSz cx="12192000" cy="6858000"/>
  <p:notesSz cx="6858000" cy="9144000"/>
  <p:embeddedFontLst>
    <p:embeddedFont>
      <p:font typeface="맑은 고딕" panose="020B0503020000020004" pitchFamily="50" charset="-127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CCBAE-3CEA-44B9-AD09-C34964CCFF95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4EEC8-3DFB-4A3B-AB10-C3FA19EC2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33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CCAE7C-B54E-4480-9287-C0D5A98A8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A834CBE-DCBA-4260-9C7C-B8F3154F4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C4308E-BC90-4EFA-B78D-85074458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2021.08.20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BE456C-E099-403E-ACBE-C93AA7A4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2021.08.20 ALMA Summer School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37ACB1-B781-46B3-BAFA-DD05DCB6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E260-795D-418C-A469-76D1805697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41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5C1C6A-F6B6-4AB9-8ECB-A527FE73F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10320E3-71A6-4296-9D23-F4F4F4882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96D2E5-46B3-48A4-AB34-C1264236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2021.08.20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4148C4-E30A-4EB2-9430-4C911C82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2021.08.20 ALMA Summer School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0986B5-1B28-443D-8E23-C4BA84D5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E260-795D-418C-A469-76D1805697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54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9A1381A-F49A-4B6F-BD3E-89CB1319A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26CADC4-B5B5-412A-A9D5-4A64890EE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E26EE3E-6617-4314-A263-AE318850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2021.08.20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B9BCE4-9F9E-4DC8-9D63-F521BE96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2021.08.20 ALMA Summer School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E46012-C6F1-4779-81F9-CDA72085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E260-795D-418C-A469-76D1805697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320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95812D-FF01-473B-A52B-0196D339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770682-6CEC-40F0-ACF2-8458C72FA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EFB329-3307-4C31-ABA4-403A1D048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2021.08.20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70826C-3A43-4231-8B70-0BFB4647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2021.08.20 ALMA Summer School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C7C8E5-83E5-4AEA-AB76-9F96A0B2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E260-795D-418C-A469-76D1805697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73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61ADEE-45E9-4585-AEC0-1F51F6C3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B82D074-9492-45BE-BFD9-7B6D78386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933172-A9BB-46A4-A729-E2DFE5FF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2021.08.20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DDA3F4-2C32-407E-ACE5-C1F667890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2021.08.20 ALMA Summer School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36933A-9AB4-4680-96A8-D70CB81C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E260-795D-418C-A469-76D1805697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105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25C9F5-585F-443F-9F5D-BCE84893B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C006ED-FAD3-40B6-A2FB-C1F6712B0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29E65C2-78A5-4864-8C8C-69222D947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FD5ABC-0188-43D8-9FDA-298D0360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2021.08.20</a:t>
            </a:r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598697-C143-4A81-8D6A-5A890D05A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2021.08.20 ALMA Summer School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2D6DFD6-305C-43CE-92DF-6C085102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E260-795D-418C-A469-76D1805697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67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766098-2D55-4D33-AA16-18ABDC4C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331C5B-DA46-4DB7-801D-5A05F5DF7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512A84A-94C6-45E4-96BC-DB6158C0F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C99B95D-FC8A-40DF-9151-76C062F50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FEA801B-A3B6-4DD4-978E-48A70DFE4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9834A33-4C31-4817-8B59-19B7C54A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2021.08.20</a:t>
            </a:r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6EC7267-8B47-41C3-AEF8-92FB4A62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2021.08.20 ALMA Summer School</a:t>
            </a:r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EE1FF20-0AD5-4674-A9E0-A66BAE16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E260-795D-418C-A469-76D1805697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96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40FC8D-5587-4758-88E3-E7CE36F4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36B421B-DACA-4AAE-8230-3FB6AB1D7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2021.08.20</a:t>
            </a:r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499574-ADF0-4151-842D-0BB2FB07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2021.08.20 ALMA Summer School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16F3C8-51D7-405D-A06E-106F5DB3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E260-795D-418C-A469-76D1805697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49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2688290-C02E-494F-BE20-4C2B04AE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2021.08.20</a:t>
            </a:r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C460C8B-9435-4647-AE45-0E86107F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2021.08.20 ALMA Summer School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60CA1E-CC38-42E1-99F1-482D52A4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E260-795D-418C-A469-76D1805697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65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8C3463-9F96-4223-AB85-52246F73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B3B910-362B-4277-AE58-3ACAE92C1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9B8E57-C733-48A3-B145-40E75877F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D54AF2C-C242-4B83-B128-D456F7D13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2021.08.20</a:t>
            </a:r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DDB8EC8-3BF0-4BF0-BA13-AD64C1B3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2021.08.20 ALMA Summer School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0039E46-E56F-4936-9F5A-BB15EF4A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E260-795D-418C-A469-76D1805697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52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FC25C1-5B9E-4763-8878-1BA4C78D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22D2522-C523-4BEF-BD6A-255B341C5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0B338E9-A3BB-4AEE-9591-E0AD17905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1371FC7-4ADC-4BE8-BE61-1D679E0D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2021.08.20</a:t>
            </a:r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6BBA816-D7BB-4CD0-A927-BB995762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2021.08.20 ALMA Summer School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CE2CF6B-4AB8-42F2-9A38-EE763941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E260-795D-418C-A469-76D1805697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63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B4E3808-279D-4A94-8DF2-99DFA642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9B2C2D-6E28-425F-8BF5-C0D9788BA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1FE30C-5E5B-475C-B409-63B36B409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2021.08.20</a:t>
            </a:r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E3D49B-CCDE-4F56-9A28-DCC7C6719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2021.08.20 ALMA Summer School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359E9C-7939-4309-ADC0-49CFA86EA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8E260-795D-418C-A469-76D1805697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747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8E0FE45-1C05-458A-90D5-DE4352AE0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6197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altLang="ko-KR" sz="5600" dirty="0"/>
              <a:t>Molecular line</a:t>
            </a:r>
            <a:r>
              <a:rPr lang="ko-KR" altLang="en-US" sz="5600" dirty="0"/>
              <a:t>으로 본 </a:t>
            </a:r>
            <a:r>
              <a:rPr lang="en-US" altLang="ko-KR" sz="5600" dirty="0"/>
              <a:t>G323</a:t>
            </a:r>
            <a:br>
              <a:rPr lang="en-US" altLang="ko-KR" sz="5600" dirty="0"/>
            </a:br>
            <a:r>
              <a:rPr lang="en-US" altLang="ko-KR" sz="4400" dirty="0"/>
              <a:t>-SO, CH3OH, CH3CN</a:t>
            </a:r>
            <a:r>
              <a:rPr lang="ko-KR" altLang="en-US" sz="4400" dirty="0"/>
              <a:t> </a:t>
            </a:r>
            <a:r>
              <a:rPr lang="en-US" altLang="ko-KR" sz="4400" dirty="0"/>
              <a:t>Cube-</a:t>
            </a:r>
            <a:endParaRPr lang="ko-KR" altLang="en-US" sz="44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2F2ECD7-B51F-46EE-AAEA-6E594DD2A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US" altLang="ko-KR" sz="2800" dirty="0"/>
              <a:t>Group_3 </a:t>
            </a:r>
            <a:r>
              <a:rPr lang="ko-KR" altLang="en-US" sz="2800" dirty="0"/>
              <a:t>손지원</a:t>
            </a:r>
            <a:r>
              <a:rPr lang="en-US" altLang="ko-KR" sz="2800" dirty="0"/>
              <a:t>(Sohn </a:t>
            </a:r>
            <a:r>
              <a:rPr lang="en-US" altLang="ko-KR" sz="2800" dirty="0" err="1"/>
              <a:t>Jiwon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D144C2E-D05D-4E72-BD05-FA5D6265F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ko-KR">
                <a:solidFill>
                  <a:schemeClr val="tx1">
                    <a:lumMod val="50000"/>
                    <a:lumOff val="50000"/>
                  </a:schemeClr>
                </a:solidFill>
              </a:rPr>
              <a:t>2021.08.20 ALMA Summer School</a:t>
            </a:r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57E05A-ADEC-4D4A-A194-C9E4C75C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56" y="307790"/>
            <a:ext cx="10515600" cy="923330"/>
          </a:xfrm>
        </p:spPr>
        <p:txBody>
          <a:bodyPr/>
          <a:lstStyle/>
          <a:p>
            <a:r>
              <a:rPr lang="en-US" altLang="ko-KR" dirty="0"/>
              <a:t>G323 &amp; Spectral Window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CF8FBDC-F488-40BA-A27C-00F5C938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2021.08.20 ALMA Summer School</a:t>
            </a:r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CEEDA0-B00C-46D1-97D2-073B8F3050E0}"/>
              </a:ext>
            </a:extLst>
          </p:cNvPr>
          <p:cNvSpPr txBox="1"/>
          <p:nvPr/>
        </p:nvSpPr>
        <p:spPr>
          <a:xfrm>
            <a:off x="287707" y="6077247"/>
            <a:ext cx="3917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Summary cartoon of Key molecule Tracer of Star Forming Region, Fig11, L. </a:t>
            </a:r>
            <a:r>
              <a:rPr lang="en-US" altLang="ko-KR" sz="1100" dirty="0" err="1"/>
              <a:t>Tychoniec</a:t>
            </a:r>
            <a:r>
              <a:rPr lang="en-US" altLang="ko-KR" sz="1100" dirty="0"/>
              <a:t> et al., </a:t>
            </a:r>
            <a:endParaRPr lang="ko-KR" altLang="en-US" sz="110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51CFE61-ECF8-4DC9-A47E-6B4959B99600}"/>
              </a:ext>
            </a:extLst>
          </p:cNvPr>
          <p:cNvGrpSpPr/>
          <p:nvPr/>
        </p:nvGrpSpPr>
        <p:grpSpPr>
          <a:xfrm>
            <a:off x="287707" y="1587039"/>
            <a:ext cx="6367616" cy="4413391"/>
            <a:chOff x="410256" y="1341950"/>
            <a:chExt cx="7149112" cy="4924752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81733047-F900-45AF-B032-67CC7788B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0256" y="1341950"/>
              <a:ext cx="7149112" cy="4924752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FDB1DDC-DCF5-4F06-91A8-95E5E516DA42}"/>
                </a:ext>
              </a:extLst>
            </p:cNvPr>
            <p:cNvSpPr/>
            <p:nvPr/>
          </p:nvSpPr>
          <p:spPr>
            <a:xfrm>
              <a:off x="1030940" y="2139808"/>
              <a:ext cx="403412" cy="3075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DAA54E83-CE4E-41D7-BC46-026F421F2896}"/>
                </a:ext>
              </a:extLst>
            </p:cNvPr>
            <p:cNvSpPr/>
            <p:nvPr/>
          </p:nvSpPr>
          <p:spPr>
            <a:xfrm>
              <a:off x="4312025" y="2103948"/>
              <a:ext cx="788893" cy="3075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4FA38628-DDAD-482B-8312-8550AF6002B8}"/>
                </a:ext>
              </a:extLst>
            </p:cNvPr>
            <p:cNvSpPr/>
            <p:nvPr/>
          </p:nvSpPr>
          <p:spPr>
            <a:xfrm>
              <a:off x="4329955" y="2480467"/>
              <a:ext cx="788893" cy="3075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68EA810-DBB6-46FF-8504-11EDDE6F8489}"/>
              </a:ext>
            </a:extLst>
          </p:cNvPr>
          <p:cNvCxnSpPr>
            <a:cxnSpLocks/>
          </p:cNvCxnSpPr>
          <p:nvPr/>
        </p:nvCxnSpPr>
        <p:spPr>
          <a:xfrm>
            <a:off x="0" y="1102659"/>
            <a:ext cx="86240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05786C75-4D29-4019-B8CE-76D0AB8BC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13" y="1587039"/>
            <a:ext cx="3717345" cy="36521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A161E1-9D86-4C24-9A53-1FBF195478B8}"/>
              </a:ext>
            </a:extLst>
          </p:cNvPr>
          <p:cNvSpPr txBox="1"/>
          <p:nvPr/>
        </p:nvSpPr>
        <p:spPr>
          <a:xfrm>
            <a:off x="7634113" y="5497320"/>
            <a:ext cx="3717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G323, </a:t>
            </a:r>
          </a:p>
          <a:p>
            <a:r>
              <a:rPr lang="en-US" altLang="ko-KR" sz="2000" dirty="0"/>
              <a:t>Massive Star Forming Region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8938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57E05A-ADEC-4D4A-A194-C9E4C75C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56" y="307790"/>
            <a:ext cx="10515600" cy="923330"/>
          </a:xfrm>
        </p:spPr>
        <p:txBody>
          <a:bodyPr/>
          <a:lstStyle/>
          <a:p>
            <a:r>
              <a:rPr lang="en-US" altLang="ko-KR" dirty="0"/>
              <a:t>G323 &amp; Spectral Window</a:t>
            </a:r>
            <a:endParaRPr lang="ko-KR" alt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68EA810-DBB6-46FF-8504-11EDDE6F8489}"/>
              </a:ext>
            </a:extLst>
          </p:cNvPr>
          <p:cNvCxnSpPr>
            <a:cxnSpLocks/>
          </p:cNvCxnSpPr>
          <p:nvPr/>
        </p:nvCxnSpPr>
        <p:spPr>
          <a:xfrm>
            <a:off x="0" y="1102659"/>
            <a:ext cx="86240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 descr="텍스트, 보트, 스크린샷이(가) 표시된 사진&#10;&#10;자동 생성된 설명">
            <a:extLst>
              <a:ext uri="{FF2B5EF4-FFF2-40B4-BE49-F238E27FC236}">
                <a16:creationId xmlns:a16="http://schemas.microsoft.com/office/drawing/2014/main" id="{27FA5772-4089-421C-AA6D-EA2465D84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08" y="1514584"/>
            <a:ext cx="11291740" cy="4080589"/>
          </a:xfrm>
          <a:prstGeom prst="rect">
            <a:avLst/>
          </a:prstGeom>
        </p:spPr>
      </p:pic>
      <p:sp>
        <p:nvSpPr>
          <p:cNvPr id="17" name="바닥글 개체 틀 3">
            <a:extLst>
              <a:ext uri="{FF2B5EF4-FFF2-40B4-BE49-F238E27FC236}">
                <a16:creationId xmlns:a16="http://schemas.microsoft.com/office/drawing/2014/main" id="{9E1EEF52-1A96-4698-B271-135EE498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ko-KR" dirty="0"/>
              <a:t>2021.08.20 ALMA Summer School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940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57E05A-ADEC-4D4A-A194-C9E4C75C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56" y="307790"/>
            <a:ext cx="10515600" cy="923330"/>
          </a:xfrm>
        </p:spPr>
        <p:txBody>
          <a:bodyPr/>
          <a:lstStyle/>
          <a:p>
            <a:r>
              <a:rPr lang="en-US" altLang="ko-KR" dirty="0"/>
              <a:t>G323 &amp; Spectral Window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CF8FBDC-F488-40BA-A27C-00F5C938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2021.08.20 ALMA Summer School</a:t>
            </a:r>
            <a:endParaRPr lang="ko-KR" alt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68EA810-DBB6-46FF-8504-11EDDE6F8489}"/>
              </a:ext>
            </a:extLst>
          </p:cNvPr>
          <p:cNvCxnSpPr>
            <a:cxnSpLocks/>
          </p:cNvCxnSpPr>
          <p:nvPr/>
        </p:nvCxnSpPr>
        <p:spPr>
          <a:xfrm>
            <a:off x="0" y="1102659"/>
            <a:ext cx="86240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>
            <a:extLst>
              <a:ext uri="{FF2B5EF4-FFF2-40B4-BE49-F238E27FC236}">
                <a16:creationId xmlns:a16="http://schemas.microsoft.com/office/drawing/2014/main" id="{210433C1-E478-498B-BE6D-A1726A035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52" y="1897529"/>
            <a:ext cx="5343525" cy="331470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F96F0F8-5A1B-4D37-B83C-75C42DD3E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0632" y="1854387"/>
            <a:ext cx="5220379" cy="33147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04A13337-6C10-4048-9429-F036DF44445A}"/>
              </a:ext>
            </a:extLst>
          </p:cNvPr>
          <p:cNvSpPr/>
          <p:nvPr/>
        </p:nvSpPr>
        <p:spPr>
          <a:xfrm>
            <a:off x="8991600" y="1854387"/>
            <a:ext cx="259976" cy="2878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8409274-34B2-41D4-A2CE-B88274CD575F}"/>
              </a:ext>
            </a:extLst>
          </p:cNvPr>
          <p:cNvSpPr/>
          <p:nvPr/>
        </p:nvSpPr>
        <p:spPr>
          <a:xfrm>
            <a:off x="10354235" y="1854387"/>
            <a:ext cx="259976" cy="2878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66A2229-647A-49FA-A607-6ACB14A1A808}"/>
              </a:ext>
            </a:extLst>
          </p:cNvPr>
          <p:cNvSpPr/>
          <p:nvPr/>
        </p:nvSpPr>
        <p:spPr>
          <a:xfrm>
            <a:off x="9305363" y="1854387"/>
            <a:ext cx="224117" cy="2878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691BEBC-86E2-42EA-8701-16C4A6CBF720}"/>
              </a:ext>
            </a:extLst>
          </p:cNvPr>
          <p:cNvSpPr/>
          <p:nvPr/>
        </p:nvSpPr>
        <p:spPr>
          <a:xfrm>
            <a:off x="1640541" y="1854387"/>
            <a:ext cx="116541" cy="287897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B564A2E-46D1-43C7-BED1-AAC725489E57}"/>
              </a:ext>
            </a:extLst>
          </p:cNvPr>
          <p:cNvSpPr/>
          <p:nvPr/>
        </p:nvSpPr>
        <p:spPr>
          <a:xfrm>
            <a:off x="1792941" y="1854386"/>
            <a:ext cx="116541" cy="287897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7E71FF-D6DA-4BF6-BC6C-A4B898001B62}"/>
              </a:ext>
            </a:extLst>
          </p:cNvPr>
          <p:cNvSpPr txBox="1"/>
          <p:nvPr/>
        </p:nvSpPr>
        <p:spPr>
          <a:xfrm>
            <a:off x="1532964" y="1514549"/>
            <a:ext cx="25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B050"/>
                </a:solidFill>
              </a:rPr>
              <a:t>0</a:t>
            </a:r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B7AF2D-C1DB-4C76-9601-13D5828E2FAB}"/>
              </a:ext>
            </a:extLst>
          </p:cNvPr>
          <p:cNvSpPr txBox="1"/>
          <p:nvPr/>
        </p:nvSpPr>
        <p:spPr>
          <a:xfrm>
            <a:off x="1689845" y="1514549"/>
            <a:ext cx="25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B050"/>
                </a:solidFill>
              </a:rPr>
              <a:t>1</a:t>
            </a:r>
            <a:endParaRPr lang="ko-KR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2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57E05A-ADEC-4D4A-A194-C9E4C75C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56" y="307790"/>
            <a:ext cx="10515600" cy="923330"/>
          </a:xfrm>
        </p:spPr>
        <p:txBody>
          <a:bodyPr/>
          <a:lstStyle/>
          <a:p>
            <a:r>
              <a:rPr lang="en-US" altLang="ko-KR" dirty="0"/>
              <a:t>SO &amp; CH3OH &amp; CH3CN Cube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CF8FBDC-F488-40BA-A27C-00F5C938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2021.08.20 ALMA Summer School</a:t>
            </a:r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68EA810-DBB6-46FF-8504-11EDDE6F8489}"/>
              </a:ext>
            </a:extLst>
          </p:cNvPr>
          <p:cNvCxnSpPr>
            <a:cxnSpLocks/>
          </p:cNvCxnSpPr>
          <p:nvPr/>
        </p:nvCxnSpPr>
        <p:spPr>
          <a:xfrm>
            <a:off x="0" y="1102659"/>
            <a:ext cx="86240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andicam 2021-08-20 13-00-55-843">
            <a:hlinkClick r:id="" action="ppaction://media"/>
            <a:extLst>
              <a:ext uri="{FF2B5EF4-FFF2-40B4-BE49-F238E27FC236}">
                <a16:creationId xmlns:a16="http://schemas.microsoft.com/office/drawing/2014/main" id="{AA9742A0-F5BB-4158-BADB-FFDEB58B15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4750" y="1231120"/>
            <a:ext cx="5069289" cy="4858870"/>
          </a:xfrm>
          <a:prstGeom prst="rect">
            <a:avLst/>
          </a:prstGeom>
        </p:spPr>
      </p:pic>
      <p:pic>
        <p:nvPicPr>
          <p:cNvPr id="11" name="bandicam 2021-08-20 13-02-07-017">
            <a:hlinkClick r:id="" action="ppaction://media"/>
            <a:extLst>
              <a:ext uri="{FF2B5EF4-FFF2-40B4-BE49-F238E27FC236}">
                <a16:creationId xmlns:a16="http://schemas.microsoft.com/office/drawing/2014/main" id="{E821D7C3-C210-4C93-8716-D3F3BF78390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0" y="1229135"/>
            <a:ext cx="5210307" cy="499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3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9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57E05A-ADEC-4D4A-A194-C9E4C75C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56" y="307790"/>
            <a:ext cx="10515600" cy="923330"/>
          </a:xfrm>
        </p:spPr>
        <p:txBody>
          <a:bodyPr/>
          <a:lstStyle/>
          <a:p>
            <a:r>
              <a:rPr lang="en-US" altLang="ko-KR" dirty="0"/>
              <a:t>SO &amp; CH3OH &amp; CH3CN Cube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CF8FBDC-F488-40BA-A27C-00F5C938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2021.08.20 ALMA Summer School</a:t>
            </a:r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68EA810-DBB6-46FF-8504-11EDDE6F8489}"/>
              </a:ext>
            </a:extLst>
          </p:cNvPr>
          <p:cNvCxnSpPr>
            <a:cxnSpLocks/>
          </p:cNvCxnSpPr>
          <p:nvPr/>
        </p:nvCxnSpPr>
        <p:spPr>
          <a:xfrm>
            <a:off x="0" y="1102659"/>
            <a:ext cx="86240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andicam 2021-08-20 13-01-18-102">
            <a:hlinkClick r:id="" action="ppaction://media"/>
            <a:extLst>
              <a:ext uri="{FF2B5EF4-FFF2-40B4-BE49-F238E27FC236}">
                <a16:creationId xmlns:a16="http://schemas.microsoft.com/office/drawing/2014/main" id="{78270645-1B0B-44B3-B9C5-5CAA3EC55D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55258" y="1364539"/>
            <a:ext cx="5068789" cy="485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57E05A-ADEC-4D4A-A194-C9E4C75C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56" y="307790"/>
            <a:ext cx="10515600" cy="923330"/>
          </a:xfrm>
        </p:spPr>
        <p:txBody>
          <a:bodyPr/>
          <a:lstStyle/>
          <a:p>
            <a:r>
              <a:rPr lang="en-US" altLang="ko-KR" dirty="0"/>
              <a:t>SO &amp; CH3OH &amp; CH3CN Mom0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CF8FBDC-F488-40BA-A27C-00F5C938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2021.08.20 ALMA Summer School</a:t>
            </a:r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68EA810-DBB6-46FF-8504-11EDDE6F8489}"/>
              </a:ext>
            </a:extLst>
          </p:cNvPr>
          <p:cNvCxnSpPr>
            <a:cxnSpLocks/>
          </p:cNvCxnSpPr>
          <p:nvPr/>
        </p:nvCxnSpPr>
        <p:spPr>
          <a:xfrm>
            <a:off x="0" y="1102659"/>
            <a:ext cx="86240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0E2CDBE7-132E-4839-B337-444E774E4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237" y="1352996"/>
            <a:ext cx="5319203" cy="487489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03CDDAC-6741-48CB-BEDA-C4936D0F2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28" y="1359580"/>
            <a:ext cx="5164127" cy="481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2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57E05A-ADEC-4D4A-A194-C9E4C75C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56" y="307790"/>
            <a:ext cx="10515600" cy="923330"/>
          </a:xfrm>
        </p:spPr>
        <p:txBody>
          <a:bodyPr/>
          <a:lstStyle/>
          <a:p>
            <a:r>
              <a:rPr lang="en-US" altLang="ko-KR" dirty="0"/>
              <a:t>SO &amp; CH3OH &amp; CH3CN Mom1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CF8FBDC-F488-40BA-A27C-00F5C938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2021.08.20 ALMA Summer School</a:t>
            </a:r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68EA810-DBB6-46FF-8504-11EDDE6F8489}"/>
              </a:ext>
            </a:extLst>
          </p:cNvPr>
          <p:cNvCxnSpPr>
            <a:cxnSpLocks/>
          </p:cNvCxnSpPr>
          <p:nvPr/>
        </p:nvCxnSpPr>
        <p:spPr>
          <a:xfrm>
            <a:off x="0" y="1102659"/>
            <a:ext cx="86240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 descr="텍스트, 모니터, 화면, 디스플레이이(가) 표시된 사진&#10;&#10;자동 생성된 설명">
            <a:extLst>
              <a:ext uri="{FF2B5EF4-FFF2-40B4-BE49-F238E27FC236}">
                <a16:creationId xmlns:a16="http://schemas.microsoft.com/office/drawing/2014/main" id="{7FDCF9BD-6ACA-4192-9738-3C16CC9C4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763" y="1268211"/>
            <a:ext cx="5498474" cy="50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1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57E05A-ADEC-4D4A-A194-C9E4C75C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56" y="307790"/>
            <a:ext cx="10515600" cy="923330"/>
          </a:xfrm>
        </p:spPr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CF8FBDC-F488-40BA-A27C-00F5C938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2021.08.20 ALMA Summer School</a:t>
            </a:r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68EA810-DBB6-46FF-8504-11EDDE6F8489}"/>
              </a:ext>
            </a:extLst>
          </p:cNvPr>
          <p:cNvCxnSpPr>
            <a:cxnSpLocks/>
          </p:cNvCxnSpPr>
          <p:nvPr/>
        </p:nvCxnSpPr>
        <p:spPr>
          <a:xfrm>
            <a:off x="0" y="1102659"/>
            <a:ext cx="86240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A20EEA38-0C37-41DE-B16F-ACC285366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271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CH3CN line</a:t>
            </a:r>
            <a:r>
              <a:rPr lang="ko-KR" altLang="en-US" sz="2400" dirty="0"/>
              <a:t>은 </a:t>
            </a:r>
            <a:r>
              <a:rPr lang="en-US" altLang="ko-KR" sz="2400" dirty="0"/>
              <a:t>G323</a:t>
            </a:r>
            <a:r>
              <a:rPr lang="ko-KR" altLang="en-US" sz="2400" dirty="0"/>
              <a:t>의 </a:t>
            </a:r>
            <a:r>
              <a:rPr lang="en-US" altLang="ko-KR" sz="2400" dirty="0"/>
              <a:t>hot</a:t>
            </a:r>
            <a:r>
              <a:rPr lang="ko-KR" altLang="en-US" sz="2400" dirty="0"/>
              <a:t> </a:t>
            </a:r>
            <a:r>
              <a:rPr lang="en-US" altLang="ko-KR" sz="2400" dirty="0"/>
              <a:t>core</a:t>
            </a:r>
            <a:r>
              <a:rPr lang="ko-KR" altLang="en-US" sz="2400" dirty="0"/>
              <a:t>를</a:t>
            </a:r>
            <a:r>
              <a:rPr lang="en-US" altLang="ko-KR" sz="2400" dirty="0"/>
              <a:t> trace</a:t>
            </a:r>
            <a:r>
              <a:rPr lang="ko-KR" altLang="en-US" sz="2400" dirty="0"/>
              <a:t>하는데 적합할 것으로 예상된다</a:t>
            </a:r>
            <a:r>
              <a:rPr lang="en-US" altLang="ko-KR" sz="2400" dirty="0"/>
              <a:t>.</a:t>
            </a:r>
          </a:p>
          <a:p>
            <a:endParaRPr lang="en-US" altLang="ko-KR" sz="800" dirty="0"/>
          </a:p>
          <a:p>
            <a:r>
              <a:rPr lang="en-US" altLang="ko-KR" sz="2400" dirty="0"/>
              <a:t>SO line</a:t>
            </a:r>
            <a:r>
              <a:rPr lang="ko-KR" altLang="en-US" sz="2400" dirty="0"/>
              <a:t>은 </a:t>
            </a:r>
            <a:r>
              <a:rPr lang="en-US" altLang="ko-KR" sz="2400" dirty="0"/>
              <a:t>Shock</a:t>
            </a:r>
            <a:r>
              <a:rPr lang="ko-KR" altLang="en-US" sz="2400" dirty="0"/>
              <a:t>을</a:t>
            </a:r>
            <a:r>
              <a:rPr lang="en-US" altLang="ko-KR" sz="2400" dirty="0"/>
              <a:t> trace</a:t>
            </a:r>
            <a:r>
              <a:rPr lang="ko-KR" altLang="en-US" sz="2400" dirty="0"/>
              <a:t>하는 </a:t>
            </a:r>
            <a:r>
              <a:rPr lang="en-US" altLang="ko-KR" sz="2400" dirty="0" err="1"/>
              <a:t>SiO</a:t>
            </a:r>
            <a:r>
              <a:rPr lang="en-US" altLang="ko-KR" sz="2400" dirty="0"/>
              <a:t> line</a:t>
            </a:r>
            <a:r>
              <a:rPr lang="ko-KR" altLang="en-US" sz="2400" dirty="0"/>
              <a:t>과 그 분포 </a:t>
            </a:r>
            <a:r>
              <a:rPr lang="en-US" altLang="ko-KR" sz="2400" dirty="0"/>
              <a:t>contour</a:t>
            </a:r>
            <a:r>
              <a:rPr lang="ko-KR" altLang="en-US" sz="2400" dirty="0"/>
              <a:t>가 많이 겹치는 것으로 보아 </a:t>
            </a:r>
            <a:r>
              <a:rPr lang="en-US" altLang="ko-KR" sz="2400" dirty="0"/>
              <a:t>outflow</a:t>
            </a:r>
            <a:r>
              <a:rPr lang="ko-KR" altLang="en-US" sz="2400" dirty="0"/>
              <a:t>를 </a:t>
            </a:r>
            <a:r>
              <a:rPr lang="en-US" altLang="ko-KR" sz="2400" dirty="0"/>
              <a:t>trace</a:t>
            </a:r>
            <a:r>
              <a:rPr lang="ko-KR" altLang="en-US" sz="2400" dirty="0"/>
              <a:t>할 때 유용할 것으로 예상된다</a:t>
            </a:r>
            <a:r>
              <a:rPr lang="en-US" altLang="ko-KR" sz="2400" dirty="0"/>
              <a:t>. </a:t>
            </a:r>
          </a:p>
          <a:p>
            <a:endParaRPr lang="en-US" altLang="ko-KR" sz="800" dirty="0"/>
          </a:p>
          <a:p>
            <a:r>
              <a:rPr lang="en-US" altLang="ko-KR" sz="2400" dirty="0"/>
              <a:t>CH3OH</a:t>
            </a:r>
            <a:r>
              <a:rPr lang="ko-KR" altLang="en-US" sz="2400" dirty="0"/>
              <a:t>의 </a:t>
            </a:r>
            <a:r>
              <a:rPr lang="en-US" altLang="ko-KR" sz="2400" dirty="0"/>
              <a:t>Cube</a:t>
            </a:r>
            <a:r>
              <a:rPr lang="ko-KR" altLang="en-US" sz="2400" dirty="0"/>
              <a:t>가 </a:t>
            </a:r>
            <a:r>
              <a:rPr lang="en-US" altLang="ko-KR" sz="2400" dirty="0"/>
              <a:t>CH3OH</a:t>
            </a:r>
            <a:r>
              <a:rPr lang="ko-KR" altLang="en-US" sz="2400" dirty="0"/>
              <a:t> </a:t>
            </a:r>
            <a:r>
              <a:rPr lang="en-US" altLang="ko-KR" sz="2400" dirty="0"/>
              <a:t>Cube</a:t>
            </a:r>
            <a:r>
              <a:rPr lang="ko-KR" altLang="en-US" sz="2400" dirty="0"/>
              <a:t>와 비슷한 </a:t>
            </a:r>
            <a:r>
              <a:rPr lang="en-US" altLang="ko-KR" sz="2400" dirty="0"/>
              <a:t>phase </a:t>
            </a:r>
            <a:r>
              <a:rPr lang="ko-KR" altLang="en-US" sz="2400" dirty="0"/>
              <a:t>변화를 보이지만 약간의 찌그러진 모양이 두드러진 것으로 볼 때</a:t>
            </a:r>
            <a:r>
              <a:rPr lang="en-US" altLang="ko-KR" sz="2400" dirty="0"/>
              <a:t>, hot core</a:t>
            </a:r>
            <a:r>
              <a:rPr lang="ko-KR" altLang="en-US" sz="2400" dirty="0"/>
              <a:t>와 </a:t>
            </a:r>
            <a:r>
              <a:rPr lang="en-US" altLang="ko-KR" sz="2400" dirty="0"/>
              <a:t>outflow</a:t>
            </a:r>
            <a:r>
              <a:rPr lang="ko-KR" altLang="en-US" sz="2400" dirty="0"/>
              <a:t> 두 요소가 합쳐진 것으로 예상된다</a:t>
            </a:r>
            <a:r>
              <a:rPr lang="en-US" altLang="ko-KR" sz="2400" dirty="0"/>
              <a:t>.</a:t>
            </a:r>
          </a:p>
          <a:p>
            <a:endParaRPr lang="en-US" altLang="ko-KR" sz="800" dirty="0"/>
          </a:p>
          <a:p>
            <a:r>
              <a:rPr lang="ko-KR" altLang="en-US" sz="2400" dirty="0"/>
              <a:t>위의 이유는 사용한 데이터의 </a:t>
            </a:r>
            <a:r>
              <a:rPr lang="en-US" altLang="ko-KR" sz="2400" dirty="0"/>
              <a:t>resolution</a:t>
            </a:r>
            <a:r>
              <a:rPr lang="ko-KR" altLang="en-US" sz="2400" dirty="0"/>
              <a:t>이 </a:t>
            </a:r>
            <a:r>
              <a:rPr lang="en-US" altLang="ko-KR" sz="2400" dirty="0"/>
              <a:t>1’’</a:t>
            </a:r>
            <a:r>
              <a:rPr lang="ko-KR" altLang="en-US" sz="2400" dirty="0"/>
              <a:t>로 낮아 </a:t>
            </a:r>
            <a:r>
              <a:rPr lang="en-US" altLang="ko-KR" sz="2400" dirty="0"/>
              <a:t>outflow</a:t>
            </a:r>
            <a:r>
              <a:rPr lang="ko-KR" altLang="en-US" sz="2400" dirty="0"/>
              <a:t>와 </a:t>
            </a:r>
            <a:r>
              <a:rPr lang="en-US" altLang="ko-KR" sz="2400" dirty="0"/>
              <a:t>hot core</a:t>
            </a:r>
            <a:r>
              <a:rPr lang="ko-KR" altLang="en-US" sz="2400" dirty="0"/>
              <a:t>가 충분히 분해되지 않았기 때문인 것으로 추측된다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  <a:endParaRPr lang="en-US" altLang="ko-KR" sz="2400" dirty="0"/>
          </a:p>
          <a:p>
            <a:endParaRPr lang="en-US" altLang="ko-KR" sz="2400" dirty="0"/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22635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213</Words>
  <Application>Microsoft Office PowerPoint</Application>
  <PresentationFormat>와이드스크린</PresentationFormat>
  <Paragraphs>31</Paragraphs>
  <Slides>9</Slides>
  <Notes>0</Notes>
  <HiddenSlides>0</HiddenSlides>
  <MMClips>3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맑은 고딕</vt:lpstr>
      <vt:lpstr>Arial</vt:lpstr>
      <vt:lpstr>Calibri</vt:lpstr>
      <vt:lpstr>Office 테마</vt:lpstr>
      <vt:lpstr>Molecular line으로 본 G323 -SO, CH3OH, CH3CN Cube-</vt:lpstr>
      <vt:lpstr>G323 &amp; Spectral Window</vt:lpstr>
      <vt:lpstr>G323 &amp; Spectral Window</vt:lpstr>
      <vt:lpstr>G323 &amp; Spectral Window</vt:lpstr>
      <vt:lpstr>SO &amp; CH3OH &amp; CH3CN Cube</vt:lpstr>
      <vt:lpstr>SO &amp; CH3OH &amp; CH3CN Cube</vt:lpstr>
      <vt:lpstr>SO &amp; CH3OH &amp; CH3CN Mom0</vt:lpstr>
      <vt:lpstr>SO &amp; CH3OH &amp; CH3CN Mom1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line으로 본 G323 -SO, CH3OH, CH3CN을 중심으로-</dc:title>
  <dc:creator>손지원</dc:creator>
  <cp:lastModifiedBy>손지원</cp:lastModifiedBy>
  <cp:revision>12</cp:revision>
  <dcterms:created xsi:type="dcterms:W3CDTF">2021-08-19T17:22:59Z</dcterms:created>
  <dcterms:modified xsi:type="dcterms:W3CDTF">2021-08-20T08:31:04Z</dcterms:modified>
</cp:coreProperties>
</file>